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srgbClr val="FF0000"/>
    </p:penClr>
  </p:showPr>
  <p:clrMru>
    <a:srgbClr val="FFFF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8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3000">
    <p:wipe dir="d"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 dir="d"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 dir="d"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 dir="d"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000">
    <p:wipe dir="d"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 dir="d"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 dir="d"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 dir="d"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 dir="d"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 dir="d"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 dir="d"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Click="0" advTm="3000">
    <p:wipe dir="d"/>
    <p:sndAc>
      <p:endSnd/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Знакомимся с новинками</a:t>
            </a:r>
            <a:endParaRPr lang="ru-RU" dirty="0"/>
          </a:p>
        </p:txBody>
      </p:sp>
      <p:pic>
        <p:nvPicPr>
          <p:cNvPr id="4" name="Содержимое 3" descr="1614593627_9-p-kniga-na-belom-fone-kartinki-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492896"/>
            <a:ext cx="4133059" cy="3285568"/>
          </a:xfrm>
        </p:spPr>
      </p:pic>
      <p:sp>
        <p:nvSpPr>
          <p:cNvPr id="5" name="Прямоугольник 4"/>
          <p:cNvSpPr/>
          <p:nvPr/>
        </p:nvSpPr>
        <p:spPr>
          <a:xfrm>
            <a:off x="1187624" y="476672"/>
            <a:ext cx="691276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Знакомимся с новинками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Николай Ростовцев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Академический рисунок.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Учебное пособие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26d594f441a6f9a72ff4c6a10b83014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0423" y="1600200"/>
            <a:ext cx="3132154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smtClean="0"/>
              <a:t>     Обращаясь </a:t>
            </a:r>
            <a:r>
              <a:rPr lang="ru-RU" sz="1800" dirty="0" smtClean="0"/>
              <a:t>к опыту академического рисования художников разных стран и народов, автор раскрывает теоретические и практические основы рисунка. Особо выделены материалы по педагогическому рисунку, овладеть которым необходимо каждому преподавателю изобразительного искусства.</a:t>
            </a:r>
          </a:p>
          <a:p>
            <a:r>
              <a:rPr lang="ru-RU" sz="1800" dirty="0" smtClean="0"/>
              <a:t>    Книга воспроизводит фрагменты рекомендаций и специальных рисунков из популярных в прошлом старинных пособий по рисованию.</a:t>
            </a:r>
            <a:endParaRPr lang="ru-RU" sz="1800" dirty="0"/>
          </a:p>
        </p:txBody>
      </p:sp>
    </p:spTree>
  </p:cSld>
  <p:clrMapOvr>
    <a:masterClrMapping/>
  </p:clrMapOvr>
  <p:transition spd="med" advClick="0" advTm="3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Андрей Ткаченко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ДЕКОРАТИВНО – ПРИКЛАДНОЕ ИСКУССТВО.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КЕРАМИКА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C9A7D4AF-9386-4600-A138-EF6D4E09988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38838"/>
            <a:ext cx="2710383" cy="42420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645920"/>
            <a:ext cx="4690864" cy="4526280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В учебном пособии рассматриваются теоретические и практические вопросы, связанные с художественной керамикой, дан краткий курс истории художественной керамики, в том числе отечественной и, в частности, художественной керамики Западной Сибири, рассмотрена технология изготовления художественных керамических изделий. </a:t>
            </a:r>
            <a:endParaRPr lang="ru-RU" sz="2400" dirty="0"/>
          </a:p>
        </p:txBody>
      </p:sp>
    </p:spTree>
  </p:cSld>
  <p:clrMapOvr>
    <a:masterClrMapping/>
  </p:clrMapOvr>
  <p:transition spd="med" advClick="0" advTm="3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FF00"/>
                </a:solidFill>
              </a:rPr>
              <a:t>М.-М. </a:t>
            </a:r>
            <a:r>
              <a:rPr lang="ru-RU" sz="2700" dirty="0" err="1" smtClean="0">
                <a:solidFill>
                  <a:srgbClr val="FFFF00"/>
                </a:solidFill>
              </a:rPr>
              <a:t>Дюваль</a:t>
            </a:r>
            <a:r>
              <a:rPr lang="ru-RU" sz="2700" dirty="0" smtClean="0">
                <a:solidFill>
                  <a:srgbClr val="FFFF00"/>
                </a:solidFill>
              </a:rPr>
              <a:t/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АНАТОМИЯ ДЛЯ ХУДОЖНИКОВ. 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Учебное пособие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2795904_deta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21726" y="1600200"/>
            <a:ext cx="2909548" cy="4525963"/>
          </a:xfrm>
        </p:spPr>
      </p:pic>
      <p:pic>
        <p:nvPicPr>
          <p:cNvPr id="6" name="Содержимое 5" descr="2795904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03205" y="1600200"/>
            <a:ext cx="3528589" cy="4525963"/>
          </a:xfrm>
        </p:spPr>
      </p:pic>
    </p:spTree>
  </p:cSld>
  <p:clrMapOvr>
    <a:masterClrMapping/>
  </p:clrMapOvr>
  <p:transition spd="med" advClick="0" advTm="3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FFFF00"/>
                </a:solidFill>
              </a:rPr>
              <a:t>М.-М. </a:t>
            </a:r>
            <a:r>
              <a:rPr lang="ru-RU" sz="2600" dirty="0" err="1" smtClean="0">
                <a:solidFill>
                  <a:srgbClr val="FFFF00"/>
                </a:solidFill>
              </a:rPr>
              <a:t>Дюваль</a:t>
            </a:r>
            <a:r>
              <a:rPr lang="ru-RU" sz="2600" dirty="0" smtClean="0">
                <a:solidFill>
                  <a:srgbClr val="FFFF00"/>
                </a:solidFill>
              </a:rPr>
              <a:t/>
            </a:r>
            <a:br>
              <a:rPr lang="ru-RU" sz="2600" dirty="0" smtClean="0">
                <a:solidFill>
                  <a:srgbClr val="FFFF00"/>
                </a:solidFill>
              </a:rPr>
            </a:br>
            <a:r>
              <a:rPr lang="ru-RU" sz="2600" dirty="0" smtClean="0">
                <a:solidFill>
                  <a:srgbClr val="FFFF00"/>
                </a:solidFill>
              </a:rPr>
              <a:t>АНАТОМИЯ ДЛЯ ХУДОЖНИКОВ. </a:t>
            </a:r>
            <a:br>
              <a:rPr lang="ru-RU" sz="2600" dirty="0" smtClean="0">
                <a:solidFill>
                  <a:srgbClr val="FFFF00"/>
                </a:solidFill>
              </a:rPr>
            </a:br>
            <a:r>
              <a:rPr lang="ru-RU" sz="2600" dirty="0" smtClean="0">
                <a:solidFill>
                  <a:srgbClr val="FFFF00"/>
                </a:solidFill>
              </a:rPr>
              <a:t>Учебное пособие</a:t>
            </a:r>
            <a:endParaRPr lang="ru-RU" sz="2600" dirty="0"/>
          </a:p>
        </p:txBody>
      </p:sp>
      <p:pic>
        <p:nvPicPr>
          <p:cNvPr id="5" name="Содержимое 4" descr="2795904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6600" y="1600200"/>
            <a:ext cx="2579799" cy="4525963"/>
          </a:xfrm>
        </p:spPr>
      </p:pic>
      <p:pic>
        <p:nvPicPr>
          <p:cNvPr id="6" name="Содержимое 5" descr="2795904_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7383" y="1600200"/>
            <a:ext cx="2780234" cy="4525963"/>
          </a:xfrm>
        </p:spPr>
      </p:pic>
    </p:spTree>
  </p:cSld>
  <p:clrMapOvr>
    <a:masterClrMapping/>
  </p:clrMapOvr>
  <p:transition spd="med" advClick="0" advTm="3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3965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Н.А.Забелина  А.И.Веселова</a:t>
            </a:r>
            <a:br>
              <a:rPr lang="ru-RU" sz="24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4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ЛОСКУТНОЕ ШИТЬЁ</a:t>
            </a:r>
            <a:br>
              <a:rPr lang="ru-RU" sz="24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4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Учебно-методическое пособие</a:t>
            </a:r>
            <a:endParaRPr lang="ru-RU" sz="24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8" name="Содержимое 7" descr="losk_1490262939-750x10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60085" y="1646238"/>
            <a:ext cx="2631795" cy="351095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1645920"/>
            <a:ext cx="4906888" cy="521208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В нашей стране до сих пор вызывают огромный интерес старинные русские ремесла, пришедшие к нам из глубины столетий. Среди них лоскутное шитье занимает свое достойное место. В качестве иллюстраций к изданию использованы фотографии авторских работ замечательной петербургской мастерицы лоскутного шитья Нины Александровны Забелиной. Её творческий путь формировался как и принцип построения этой книги - от простого к сложному. Сегодня Забелина достигла по-настоящему грандиозных результатов, она победитель многочисленных выставок не только в России, но и за рубежом. Её работы поражают изяществом исполнения, интересным сочетанием фактур тканей, оригинальной композицией и безграничной фантазией. </a:t>
            </a:r>
          </a:p>
          <a:p>
            <a:r>
              <a:rPr lang="ru-RU" i="1" dirty="0" smtClean="0"/>
              <a:t>                                 Оглавление.</a:t>
            </a:r>
          </a:p>
          <a:p>
            <a:r>
              <a:rPr lang="ru-RU" i="1" dirty="0" smtClean="0"/>
              <a:t>1. Рабочее место. Материалы. Инструменты.</a:t>
            </a:r>
          </a:p>
          <a:p>
            <a:r>
              <a:rPr lang="ru-RU" i="1" dirty="0" smtClean="0"/>
              <a:t>2. Работа с деталями.</a:t>
            </a:r>
          </a:p>
          <a:p>
            <a:r>
              <a:rPr lang="ru-RU" i="1" dirty="0" smtClean="0"/>
              <a:t>3. Швы для соединения деталей: ручные и машинные</a:t>
            </a:r>
          </a:p>
          <a:p>
            <a:r>
              <a:rPr lang="ru-RU" i="1" dirty="0" smtClean="0"/>
              <a:t>4. Техники и схемы лоскутного шитья.</a:t>
            </a:r>
          </a:p>
          <a:p>
            <a:r>
              <a:rPr lang="ru-RU" i="1" dirty="0" smtClean="0"/>
              <a:t>5. Практика. Изделия. Одежда с элементами лоскутного шитья. Текстильные аксессуары и украшения.</a:t>
            </a:r>
          </a:p>
          <a:p>
            <a:r>
              <a:rPr lang="ru-RU" i="1" dirty="0" smtClean="0"/>
              <a:t>Мастер – класс.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3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Пантилеева.А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ОРНАМЕНТ. РЕНЕССАНС.</a:t>
            </a:r>
            <a:endParaRPr lang="ru-RU" sz="2400" dirty="0"/>
          </a:p>
        </p:txBody>
      </p:sp>
      <p:pic>
        <p:nvPicPr>
          <p:cNvPr id="4" name="Содержимое 3" descr="cover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3384376" cy="4464496"/>
          </a:xfrm>
        </p:spPr>
      </p:pic>
      <p:sp>
        <p:nvSpPr>
          <p:cNvPr id="5" name="Прямоугольник 4"/>
          <p:cNvSpPr/>
          <p:nvPr/>
        </p:nvSpPr>
        <p:spPr>
          <a:xfrm>
            <a:off x="5220072" y="1772817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настоящем альбоме представлен орнамент эпохи Ренессанса, в том числе итальянский, французский и немецкий орнаменты.</a:t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3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639944"/>
          </a:xfrm>
        </p:spPr>
        <p:txBody>
          <a:bodyPr>
            <a:noAutofit/>
          </a:bodyPr>
          <a:lstStyle/>
          <a:p>
            <a:r>
              <a:rPr lang="ru-RU" sz="2300" dirty="0" err="1" smtClean="0">
                <a:solidFill>
                  <a:srgbClr val="FFFF00"/>
                </a:solidFill>
              </a:rPr>
              <a:t>И.Ловцова</a:t>
            </a:r>
            <a:r>
              <a:rPr lang="ru-RU" sz="2300" dirty="0" smtClean="0">
                <a:solidFill>
                  <a:srgbClr val="FFFF00"/>
                </a:solidFill>
              </a:rPr>
              <a:t> С.Горчаков</a:t>
            </a:r>
            <a:br>
              <a:rPr lang="ru-RU" sz="2300" dirty="0" smtClean="0">
                <a:solidFill>
                  <a:srgbClr val="FFFF00"/>
                </a:solidFill>
              </a:rPr>
            </a:br>
            <a:r>
              <a:rPr lang="ru-RU" sz="2300" dirty="0" smtClean="0">
                <a:solidFill>
                  <a:srgbClr val="FFFF00"/>
                </a:solidFill>
              </a:rPr>
              <a:t>ЖИВОПИСЬ. Первый год обучения.</a:t>
            </a:r>
            <a:br>
              <a:rPr lang="ru-RU" sz="2300" dirty="0" smtClean="0">
                <a:solidFill>
                  <a:srgbClr val="FFFF00"/>
                </a:solidFill>
              </a:rPr>
            </a:br>
            <a:r>
              <a:rPr lang="ru-RU" sz="2300" dirty="0" smtClean="0">
                <a:solidFill>
                  <a:srgbClr val="FFFF00"/>
                </a:solidFill>
              </a:rPr>
              <a:t>Учебное пособие для организаций дополнительного образования</a:t>
            </a:r>
            <a:endParaRPr lang="ru-RU" sz="23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742838-800x8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2815"/>
            <a:ext cx="3682752" cy="439248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484784"/>
            <a:ext cx="4608512" cy="4641379"/>
          </a:xfrm>
        </p:spPr>
        <p:txBody>
          <a:bodyPr>
            <a:noAutofit/>
          </a:bodyPr>
          <a:lstStyle/>
          <a:p>
            <a:r>
              <a:rPr lang="ru-RU" sz="1500" dirty="0" smtClean="0"/>
              <a:t>Живопись - искусство цвета</a:t>
            </a:r>
            <a:br>
              <a:rPr lang="ru-RU" sz="1500" dirty="0" smtClean="0"/>
            </a:br>
            <a:r>
              <a:rPr lang="ru-RU" sz="1500" dirty="0" smtClean="0"/>
              <a:t>Тема 1. Характеристика цвета. Знакомство с</a:t>
            </a:r>
            <a:br>
              <a:rPr lang="ru-RU" sz="1500" dirty="0" smtClean="0"/>
            </a:br>
            <a:r>
              <a:rPr lang="ru-RU" sz="1500" dirty="0" smtClean="0"/>
              <a:t>ахроматическими и хроматическими, основными и</a:t>
            </a:r>
            <a:br>
              <a:rPr lang="ru-RU" sz="1500" dirty="0" smtClean="0"/>
            </a:br>
            <a:r>
              <a:rPr lang="ru-RU" sz="1500" dirty="0" smtClean="0"/>
              <a:t>составными цветами</a:t>
            </a:r>
            <a:br>
              <a:rPr lang="ru-RU" sz="1500" dirty="0" smtClean="0"/>
            </a:br>
            <a:r>
              <a:rPr lang="ru-RU" sz="1500" dirty="0" smtClean="0"/>
              <a:t>Тема 2. Акварель. Способы и приёмы работы</a:t>
            </a:r>
            <a:br>
              <a:rPr lang="ru-RU" sz="1500" dirty="0" smtClean="0"/>
            </a:br>
            <a:r>
              <a:rPr lang="ru-RU" sz="1500" dirty="0" smtClean="0"/>
              <a:t>акварелью. Технические и колористические</a:t>
            </a:r>
            <a:br>
              <a:rPr lang="ru-RU" sz="1500" dirty="0" smtClean="0"/>
            </a:br>
            <a:r>
              <a:rPr lang="ru-RU" sz="1500" dirty="0" smtClean="0"/>
              <a:t>особенности акварели</a:t>
            </a:r>
            <a:br>
              <a:rPr lang="ru-RU" sz="1500" dirty="0" smtClean="0"/>
            </a:br>
            <a:r>
              <a:rPr lang="ru-RU" sz="1500" dirty="0" smtClean="0"/>
              <a:t>Тема 3. Гуашь. Технические и колористические</a:t>
            </a:r>
            <a:br>
              <a:rPr lang="ru-RU" sz="1500" dirty="0" smtClean="0"/>
            </a:br>
            <a:r>
              <a:rPr lang="ru-RU" sz="1500" dirty="0" smtClean="0"/>
              <a:t>возможности гуаши</a:t>
            </a:r>
            <a:br>
              <a:rPr lang="ru-RU" sz="1500" dirty="0" smtClean="0"/>
            </a:br>
            <a:r>
              <a:rPr lang="ru-RU" sz="1500" dirty="0" smtClean="0"/>
              <a:t>Тема 4. Характеристика цвета. Цветовой круг,</a:t>
            </a:r>
            <a:br>
              <a:rPr lang="ru-RU" sz="1500" dirty="0" smtClean="0"/>
            </a:br>
            <a:r>
              <a:rPr lang="ru-RU" sz="1500" dirty="0" smtClean="0"/>
              <a:t>холодные и тёплые цвета</a:t>
            </a:r>
            <a:br>
              <a:rPr lang="ru-RU" sz="1500" dirty="0" smtClean="0"/>
            </a:br>
            <a:r>
              <a:rPr lang="ru-RU" sz="1500" dirty="0" smtClean="0"/>
              <a:t>Тема 5. Характеристика цвета. Цветовой тон,</a:t>
            </a:r>
            <a:br>
              <a:rPr lang="ru-RU" sz="1500" dirty="0" smtClean="0"/>
            </a:br>
            <a:r>
              <a:rPr lang="ru-RU" sz="1500" dirty="0" smtClean="0"/>
              <a:t>насыщенность и светлота цвета</a:t>
            </a:r>
            <a:br>
              <a:rPr lang="ru-RU" sz="1500" dirty="0" smtClean="0"/>
            </a:br>
            <a:r>
              <a:rPr lang="ru-RU" sz="1500" dirty="0" smtClean="0"/>
              <a:t>Тема 6. Нюанс. Развитие представления о</a:t>
            </a:r>
            <a:br>
              <a:rPr lang="ru-RU" sz="1500" dirty="0" smtClean="0"/>
            </a:br>
            <a:r>
              <a:rPr lang="ru-RU" sz="1500" dirty="0" smtClean="0"/>
              <a:t>локальном цвете и нюансе</a:t>
            </a:r>
            <a:br>
              <a:rPr lang="ru-RU" sz="1500" dirty="0" smtClean="0"/>
            </a:br>
            <a:r>
              <a:rPr lang="ru-RU" sz="1500" dirty="0" smtClean="0"/>
              <a:t>Тема 7. Световой контраст (ахроматический и</a:t>
            </a:r>
            <a:br>
              <a:rPr lang="ru-RU" sz="1500" dirty="0" smtClean="0"/>
            </a:br>
            <a:r>
              <a:rPr lang="ru-RU" sz="1500" dirty="0" smtClean="0"/>
              <a:t>монохромный контрасты). Гризайль</a:t>
            </a:r>
            <a:br>
              <a:rPr lang="ru-RU" sz="1500" dirty="0" smtClean="0"/>
            </a:br>
            <a:endParaRPr lang="ru-RU" sz="1500" dirty="0"/>
          </a:p>
        </p:txBody>
      </p:sp>
    </p:spTree>
  </p:cSld>
  <p:clrMapOvr>
    <a:masterClrMapping/>
  </p:clrMapOvr>
  <p:transition spd="med" advClick="0" advTm="3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>
                <a:solidFill>
                  <a:srgbClr val="FFFF00"/>
                </a:solidFill>
              </a:rPr>
              <a:t>И.Ловцова</a:t>
            </a:r>
            <a:r>
              <a:rPr lang="ru-RU" sz="2400" dirty="0" smtClean="0">
                <a:solidFill>
                  <a:srgbClr val="FFFF00"/>
                </a:solidFill>
              </a:rPr>
              <a:t> С.Горчаков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ЖИВОПИСЬ. Первый год обучения.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Учебное пособие для организаций дополнительного образования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7091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Тема 8. Цветовая гармония. Знакомство с понятиями                    </a:t>
            </a:r>
          </a:p>
          <a:p>
            <a:pPr>
              <a:buNone/>
            </a:pPr>
            <a:r>
              <a:rPr lang="ru-RU" dirty="0" smtClean="0"/>
              <a:t>                      "полярная гармония" "дополнительные цвета«</a:t>
            </a:r>
            <a:br>
              <a:rPr lang="ru-RU" dirty="0" smtClean="0"/>
            </a:br>
            <a:r>
              <a:rPr lang="ru-RU" dirty="0" smtClean="0"/>
              <a:t>Тема 9. Трёхцветная и многоцветная гармонии</a:t>
            </a:r>
            <a:br>
              <a:rPr lang="ru-RU" dirty="0" smtClean="0"/>
            </a:br>
            <a:r>
              <a:rPr lang="ru-RU" dirty="0" smtClean="0"/>
              <a:t>Тема 10. Знакомство с понятием "светотень«                      Тема 11. Знакомство с понятием "воздушная перспектива"</a:t>
            </a:r>
            <a:br>
              <a:rPr lang="ru-RU" dirty="0" smtClean="0"/>
            </a:br>
            <a:r>
              <a:rPr lang="ru-RU" dirty="0" smtClean="0"/>
              <a:t>Тема 12. Гармония по общему цветовому тону.</a:t>
            </a:r>
            <a:br>
              <a:rPr lang="ru-RU" dirty="0" smtClean="0"/>
            </a:br>
            <a:r>
              <a:rPr lang="ru-RU" dirty="0" smtClean="0"/>
              <a:t>                   Влияние цветовой среды на предметы</a:t>
            </a:r>
            <a:br>
              <a:rPr lang="ru-RU" dirty="0" smtClean="0"/>
            </a:br>
            <a:r>
              <a:rPr lang="ru-RU" dirty="0" smtClean="0"/>
              <a:t>Тема 13. Цветовой контраст (хроматический).</a:t>
            </a:r>
            <a:br>
              <a:rPr lang="ru-RU" dirty="0" smtClean="0"/>
            </a:br>
            <a:r>
              <a:rPr lang="ru-RU" dirty="0" smtClean="0"/>
              <a:t>                    Контрастная гармония </a:t>
            </a:r>
          </a:p>
          <a:p>
            <a:pPr>
              <a:buNone/>
            </a:pPr>
            <a:r>
              <a:rPr lang="ru-RU" dirty="0" smtClean="0"/>
              <a:t>      Тема 14. Контрастная гармония (на насыщенных цветах).                              Знакомство с понятиями "лепка формы цветом", "цельность              восприятия"</a:t>
            </a:r>
            <a:br>
              <a:rPr lang="ru-RU" dirty="0" smtClean="0"/>
            </a:br>
            <a:r>
              <a:rPr lang="ru-RU" dirty="0" smtClean="0"/>
              <a:t>Тема 15. Гармония по общему цветовому тону. Знакомство с понятиями "тонкие цветовые  отношения", "цветовая гамма",     "колорит"</a:t>
            </a:r>
            <a:br>
              <a:rPr lang="ru-RU" dirty="0" smtClean="0"/>
            </a:br>
            <a:r>
              <a:rPr lang="ru-RU" dirty="0" smtClean="0"/>
              <a:t>Тема 16. Живописное изображение фигуры человека</a:t>
            </a:r>
            <a:endParaRPr lang="ru-RU" dirty="0"/>
          </a:p>
        </p:txBody>
      </p:sp>
    </p:spTree>
  </p:cSld>
  <p:clrMapOvr>
    <a:masterClrMapping/>
  </p:clrMapOvr>
  <p:transition spd="med" advClick="0" advTm="3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Наборы репродукций</a:t>
            </a:r>
            <a:endParaRPr lang="ru-RU" dirty="0"/>
          </a:p>
        </p:txBody>
      </p:sp>
      <p:pic>
        <p:nvPicPr>
          <p:cNvPr id="3" name="Picture 2" descr="C:\Users\User\Pictures\презентация новые книги\cover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08491">
            <a:off x="864719" y="2247045"/>
            <a:ext cx="2448272" cy="3168352"/>
          </a:xfrm>
          <a:prstGeom prst="rect">
            <a:avLst/>
          </a:prstGeom>
          <a:noFill/>
        </p:spPr>
      </p:pic>
      <p:pic>
        <p:nvPicPr>
          <p:cNvPr id="4" name="Picture 3" descr="C:\Users\User\Pictures\презентация новые книги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12776"/>
            <a:ext cx="2232248" cy="3168352"/>
          </a:xfrm>
          <a:prstGeom prst="rect">
            <a:avLst/>
          </a:prstGeom>
          <a:noFill/>
        </p:spPr>
      </p:pic>
      <p:pic>
        <p:nvPicPr>
          <p:cNvPr id="5" name="Picture 6" descr="Владимир Боровиковский. Набор репродукц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61510">
            <a:off x="5627745" y="2582111"/>
            <a:ext cx="2276128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dirty="0" smtClean="0"/>
              <a:t>Набор плакатов 15 шт. </a:t>
            </a:r>
            <a:endParaRPr lang="ru-RU" dirty="0"/>
          </a:p>
        </p:txBody>
      </p:sp>
      <p:pic>
        <p:nvPicPr>
          <p:cNvPr id="32771" name="Picture 3" descr="C:\Users\User\Pictures\презентация новые книги\e7ae44a55e131bd2a7002c9249c7e43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184576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СТАМП. 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Руководство по графическим и печатным техникам. Учебное пособие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10173708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2222" y="1646238"/>
            <a:ext cx="3607730" cy="45259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45920"/>
            <a:ext cx="4042792" cy="4526280"/>
          </a:xfrm>
        </p:spPr>
        <p:txBody>
          <a:bodyPr>
            <a:no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2000" dirty="0" smtClean="0"/>
              <a:t>Введение. Техника и  впечатление</a:t>
            </a:r>
            <a:br>
              <a:rPr lang="ru-RU" sz="2000" dirty="0" smtClean="0"/>
            </a:br>
            <a:r>
              <a:rPr lang="ru-RU" sz="2000" dirty="0" smtClean="0"/>
              <a:t>Способы печати</a:t>
            </a:r>
            <a:br>
              <a:rPr lang="ru-RU" sz="2000" dirty="0" smtClean="0"/>
            </a:br>
            <a:r>
              <a:rPr lang="ru-RU" sz="2000" dirty="0" smtClean="0"/>
              <a:t>Высокая печать</a:t>
            </a:r>
            <a:br>
              <a:rPr lang="ru-RU" sz="2000" dirty="0" smtClean="0"/>
            </a:br>
            <a:r>
              <a:rPr lang="ru-RU" sz="2000" dirty="0" smtClean="0"/>
              <a:t>Литография. </a:t>
            </a:r>
            <a:r>
              <a:rPr lang="ru-RU" sz="2000" dirty="0" err="1" smtClean="0"/>
              <a:t>Шелкография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Глубокая печать</a:t>
            </a:r>
            <a:br>
              <a:rPr lang="ru-RU" sz="2000" dirty="0" smtClean="0"/>
            </a:br>
            <a:r>
              <a:rPr lang="ru-RU" sz="2000" dirty="0" err="1" smtClean="0"/>
              <a:t>Бескислотные</a:t>
            </a:r>
            <a:r>
              <a:rPr lang="ru-RU" sz="2000" dirty="0" smtClean="0"/>
              <a:t> техники</a:t>
            </a:r>
            <a:br>
              <a:rPr lang="ru-RU" sz="2000" dirty="0" smtClean="0"/>
            </a:br>
            <a:r>
              <a:rPr lang="ru-RU" sz="2000" dirty="0" smtClean="0"/>
              <a:t>Офорт. Травленый штрих</a:t>
            </a:r>
            <a:br>
              <a:rPr lang="ru-RU" sz="2000" dirty="0" smtClean="0"/>
            </a:br>
            <a:r>
              <a:rPr lang="ru-RU" sz="2000" dirty="0" smtClean="0"/>
              <a:t>Офортные техники</a:t>
            </a:r>
            <a:br>
              <a:rPr lang="ru-RU" sz="2000" dirty="0" smtClean="0"/>
            </a:br>
            <a:r>
              <a:rPr lang="ru-RU" sz="2000" dirty="0" smtClean="0"/>
              <a:t>На заметку коллекционеру</a:t>
            </a:r>
            <a:br>
              <a:rPr lang="ru-RU" sz="2000" dirty="0" smtClean="0"/>
            </a:br>
            <a:r>
              <a:rPr lang="ru-RU" sz="2000" dirty="0" smtClean="0"/>
              <a:t>Оборудование мастерской</a:t>
            </a:r>
            <a:br>
              <a:rPr lang="ru-RU" sz="2000" dirty="0" smtClean="0"/>
            </a:br>
            <a:r>
              <a:rPr lang="ru-RU" sz="2000" dirty="0" smtClean="0"/>
              <a:t>Художники, представленные в этой книге</a:t>
            </a:r>
            <a:endParaRPr lang="ru-RU" sz="2000" dirty="0"/>
          </a:p>
        </p:txBody>
      </p:sp>
    </p:spTree>
  </p:cSld>
  <p:clrMapOvr>
    <a:masterClrMapping/>
  </p:clrMapOvr>
  <p:transition spd="med" advClick="0" advTm="5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Анатолий </a:t>
            </a:r>
            <a:r>
              <a:rPr lang="ru-RU" sz="2400" dirty="0" err="1" smtClean="0">
                <a:solidFill>
                  <a:srgbClr val="FFFF00"/>
                </a:solidFill>
              </a:rPr>
              <a:t>Бакушинский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Линейная перспектива в искусстве и зрительном восприятии реального пространства. Учебное пособие                     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cov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2952328" cy="41764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45920"/>
            <a:ext cx="4330824" cy="4526280"/>
          </a:xfrm>
        </p:spPr>
        <p:txBody>
          <a:bodyPr>
            <a:normAutofit fontScale="25000" lnSpcReduction="20000"/>
          </a:bodyPr>
          <a:lstStyle/>
          <a:p>
            <a:r>
              <a:rPr lang="ru-RU" sz="4900" dirty="0" smtClean="0"/>
              <a:t>А</a:t>
            </a:r>
            <a:r>
              <a:rPr lang="ru-RU" sz="6400" dirty="0" smtClean="0"/>
              <a:t>. В. </a:t>
            </a:r>
            <a:r>
              <a:rPr lang="ru-RU" sz="6400" dirty="0" err="1" smtClean="0"/>
              <a:t>Бакушинский</a:t>
            </a:r>
            <a:r>
              <a:rPr lang="ru-RU" sz="6400" dirty="0" smtClean="0"/>
              <a:t> - отечественный теоретик эстетического воспитания. Центральная фигура в художественно-педагогических исследованиях и разработках эпохи революции и двадцатых годов. Он впервые соединил в неразрывное целое проблематику современного искусствоведения, знания о развитии детского сознания и творчества, оригинальные исследования народного искусства и практику методических решений.</a:t>
            </a:r>
            <a:br>
              <a:rPr lang="ru-RU" sz="6400" dirty="0" smtClean="0"/>
            </a:br>
            <a:r>
              <a:rPr lang="ru-RU" sz="6400" dirty="0" smtClean="0"/>
              <a:t>В настоящей работе автор имеет в виду живопись в широком смысле этого понятия, как искусство, оформляющее какую-либо поверхность при помощи цвета и линии.</a:t>
            </a:r>
            <a:br>
              <a:rPr lang="ru-RU" sz="6400" dirty="0" smtClean="0"/>
            </a:br>
            <a:r>
              <a:rPr lang="ru-RU" sz="6400" dirty="0" smtClean="0"/>
              <a:t>Издание предназначено для студентов художественных учебных заведений, педагогов изобразительного искусства, а также всех интересующихся данным видом искусства.</a:t>
            </a:r>
            <a:br>
              <a:rPr lang="ru-RU" sz="6400" dirty="0" smtClean="0"/>
            </a:br>
            <a:r>
              <a:rPr lang="ru-RU" sz="6400" dirty="0" smtClean="0"/>
              <a:t>4-е издание, стереотипное.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3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91986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FF00"/>
                </a:solidFill>
              </a:rPr>
              <a:t>Елена Плеханова.</a:t>
            </a:r>
            <a:br>
              <a:rPr lang="ru-RU" sz="2200" b="1" dirty="0" smtClean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rgbClr val="FFFF00"/>
                </a:solidFill>
              </a:rPr>
              <a:t> История костюма, текстильного и ювелирного искусства. Учебное пособие</a:t>
            </a:r>
            <a:endParaRPr lang="ru-RU" sz="22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cover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2808312" cy="381642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1645920"/>
            <a:ext cx="4834880" cy="452628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           Учебное пособие предоставляет помощь в изучении истории костюма и сопутствующих ему видов декоративно-прикладного искусства. В данном учебном пособии внимание уделяется основным типам исторического костюма, раскрывается закономерность развития костюмных форм, ювелирного и текстильного искусства.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5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43192" cy="106388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FFFF00"/>
                </a:solidFill>
              </a:rPr>
              <a:t>Паранюшкин</a:t>
            </a:r>
            <a:r>
              <a:rPr lang="ru-RU" sz="2000" dirty="0" smtClean="0">
                <a:solidFill>
                  <a:srgbClr val="FFFF00"/>
                </a:solidFill>
              </a:rPr>
              <a:t>  Р.В. Трофимова Е.Н. 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РИСУНОК ФИГУРЫ ЧЕЛОВЕКА.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Учебное пособие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cover (1)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2811" y="1646238"/>
            <a:ext cx="3007101" cy="459107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ВВЕДЕНИЕ</a:t>
            </a:r>
            <a:br>
              <a:rPr lang="ru-RU" dirty="0" smtClean="0"/>
            </a:br>
            <a:r>
              <a:rPr lang="ru-RU" dirty="0" smtClean="0"/>
              <a:t>I. ИЗ ИСТОРИИ АКАДЕМИЧЕСКОГО РИСУНКА</a:t>
            </a:r>
            <a:br>
              <a:rPr lang="ru-RU" dirty="0" smtClean="0"/>
            </a:br>
            <a:r>
              <a:rPr lang="ru-RU" dirty="0" smtClean="0"/>
              <a:t>II. ЭЛЕМЕНТЫ ПЛАСТИЧЕСКОЙ АНАТОМИИ</a:t>
            </a:r>
            <a:br>
              <a:rPr lang="ru-RU" dirty="0" smtClean="0"/>
            </a:br>
            <a:r>
              <a:rPr lang="ru-RU" dirty="0" smtClean="0"/>
              <a:t>III. РИСОВАНИЕ ФИГУРЫ ЧЕЛОВЕКА.</a:t>
            </a:r>
            <a:br>
              <a:rPr lang="ru-RU" dirty="0" smtClean="0"/>
            </a:br>
            <a:r>
              <a:rPr lang="ru-RU" dirty="0" smtClean="0"/>
              <a:t>ПРАКТИЧЕСКИЕ СОВЕТЫ</a:t>
            </a:r>
            <a:br>
              <a:rPr lang="ru-RU" dirty="0" smtClean="0"/>
            </a:br>
            <a:r>
              <a:rPr lang="ru-RU" dirty="0" smtClean="0"/>
              <a:t>1. Обнажённая фигура</a:t>
            </a:r>
            <a:br>
              <a:rPr lang="ru-RU" dirty="0" smtClean="0"/>
            </a:br>
            <a:r>
              <a:rPr lang="ru-RU" dirty="0" smtClean="0"/>
              <a:t>2. Одетая фигура</a:t>
            </a:r>
            <a:br>
              <a:rPr lang="ru-RU" dirty="0" smtClean="0"/>
            </a:br>
            <a:r>
              <a:rPr lang="ru-RU" dirty="0" smtClean="0"/>
              <a:t>IV. УЧЕБНЫЕ СТУДЕНЧЕСКИЕ РАБОТЫ</a:t>
            </a:r>
            <a:br>
              <a:rPr lang="ru-RU" dirty="0" smtClean="0"/>
            </a:br>
            <a:r>
              <a:rPr lang="ru-RU" dirty="0" smtClean="0"/>
              <a:t>КЛЮЧЕВЫЕ СЛОВА</a:t>
            </a:r>
            <a:br>
              <a:rPr lang="ru-RU" dirty="0" smtClean="0"/>
            </a:br>
            <a:r>
              <a:rPr lang="ru-RU" dirty="0" smtClean="0"/>
              <a:t>СПИСОК ЛИТЕРАТУРЫ</a:t>
            </a:r>
            <a:endParaRPr lang="ru-RU" dirty="0"/>
          </a:p>
        </p:txBody>
      </p:sp>
    </p:spTree>
  </p:cSld>
  <p:clrMapOvr>
    <a:masterClrMapping/>
  </p:clrMapOvr>
  <p:transition spd="med" advClick="0" advTm="3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388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          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6" name="Содержимое 5" descr="cover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2592288" cy="38884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645920"/>
            <a:ext cx="4690864" cy="4526280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батика</a:t>
            </a:r>
            <a:br>
              <a:rPr lang="ru-RU" dirty="0" smtClean="0"/>
            </a:br>
            <a:r>
              <a:rPr lang="ru-RU" dirty="0" smtClean="0"/>
              <a:t>Материалы и инструменты для  батика</a:t>
            </a:r>
            <a:br>
              <a:rPr lang="ru-RU" dirty="0" smtClean="0"/>
            </a:br>
            <a:r>
              <a:rPr lang="ru-RU" dirty="0" smtClean="0"/>
              <a:t>Подготовка к росписи</a:t>
            </a:r>
            <a:br>
              <a:rPr lang="ru-RU" dirty="0" smtClean="0"/>
            </a:br>
            <a:r>
              <a:rPr lang="ru-RU" dirty="0" smtClean="0"/>
              <a:t>Техника холодного батика</a:t>
            </a:r>
            <a:br>
              <a:rPr lang="ru-RU" dirty="0" smtClean="0"/>
            </a:br>
            <a:r>
              <a:rPr lang="ru-RU" dirty="0" smtClean="0"/>
              <a:t>Свободная роспись</a:t>
            </a:r>
            <a:br>
              <a:rPr lang="ru-RU" dirty="0" smtClean="0"/>
            </a:br>
            <a:r>
              <a:rPr lang="ru-RU" dirty="0" smtClean="0"/>
              <a:t>Техника горячего батика</a:t>
            </a:r>
            <a:br>
              <a:rPr lang="ru-RU" dirty="0" smtClean="0"/>
            </a:br>
            <a:r>
              <a:rPr lang="ru-RU" dirty="0" smtClean="0"/>
              <a:t>Узелковый батик</a:t>
            </a:r>
            <a:br>
              <a:rPr lang="ru-RU" dirty="0" smtClean="0"/>
            </a:br>
            <a:r>
              <a:rPr lang="ru-RU" dirty="0" smtClean="0"/>
              <a:t>Запаривание изделий</a:t>
            </a:r>
            <a:br>
              <a:rPr lang="ru-RU" dirty="0" smtClean="0"/>
            </a:br>
            <a:r>
              <a:rPr lang="ru-RU" dirty="0" smtClean="0"/>
              <a:t>Галерея работ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88640"/>
            <a:ext cx="70567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                                          </a:t>
            </a:r>
            <a:r>
              <a:rPr lang="ru-RU" sz="2000" dirty="0" smtClean="0">
                <a:solidFill>
                  <a:srgbClr val="FFFF00"/>
                </a:solidFill>
              </a:rPr>
              <a:t>Надежда Зотова.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                                   Батик. Роспись по ткани.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                                          Учебное пособие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3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Вера Калмыкова.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Классический натюрморт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750462">
            <a:off x="952500" y="2060848"/>
            <a:ext cx="3115444" cy="35283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Представленная в альбоме история натюрморта помогает проследить становление и смену художественных стилей - от маньеризма к барокко.</a:t>
            </a:r>
            <a:endParaRPr lang="ru-RU" dirty="0"/>
          </a:p>
        </p:txBody>
      </p:sp>
    </p:spTree>
  </p:cSld>
  <p:clrMapOvr>
    <a:masterClrMapping/>
  </p:clrMapOvr>
  <p:transition spd="med" advClick="0" advTm="3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Ксения Лис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БЕСЕДЫ О СКУЛЬПТУРЕ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lis_besedy_o_skulpture-800x8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60084" y="1600200"/>
            <a:ext cx="3232831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Оглавление</a:t>
            </a:r>
          </a:p>
          <a:p>
            <a:r>
              <a:rPr lang="ru-RU" sz="1600" dirty="0" smtClean="0"/>
              <a:t>1. Умение рассматривать скульптуру</a:t>
            </a:r>
          </a:p>
          <a:p>
            <a:r>
              <a:rPr lang="ru-RU" sz="1600" dirty="0" smtClean="0"/>
              <a:t>2. Материал и характер обработки поверхности</a:t>
            </a:r>
          </a:p>
          <a:p>
            <a:r>
              <a:rPr lang="ru-RU" sz="1600" dirty="0" smtClean="0"/>
              <a:t>3. Закрытая или открытая форма</a:t>
            </a:r>
          </a:p>
          <a:p>
            <a:r>
              <a:rPr lang="ru-RU" sz="1600" dirty="0" smtClean="0"/>
              <a:t>4. Пропорции. Канон</a:t>
            </a:r>
          </a:p>
          <a:p>
            <a:r>
              <a:rPr lang="ru-RU" sz="1600" dirty="0" smtClean="0"/>
              <a:t>5. Равновесие. Симметрия</a:t>
            </a:r>
          </a:p>
          <a:p>
            <a:r>
              <a:rPr lang="ru-RU" sz="1600" dirty="0" smtClean="0"/>
              <a:t>6. Характер движения в скульптуре</a:t>
            </a:r>
          </a:p>
          <a:p>
            <a:r>
              <a:rPr lang="ru-RU" sz="1600" dirty="0" smtClean="0"/>
              <a:t>7. Обобщение или детализация</a:t>
            </a:r>
          </a:p>
          <a:p>
            <a:r>
              <a:rPr lang="ru-RU" sz="1600" dirty="0" smtClean="0"/>
              <a:t>8. Постановка статуи и свет – раскрытие замысла скульптора</a:t>
            </a:r>
          </a:p>
          <a:p>
            <a:r>
              <a:rPr lang="ru-RU" sz="1600" dirty="0" smtClean="0"/>
              <a:t>План описания и анализа скульптуры</a:t>
            </a:r>
          </a:p>
          <a:p>
            <a:r>
              <a:rPr lang="ru-RU" sz="1600" dirty="0" smtClean="0"/>
              <a:t>Справочник юного искусствоведа</a:t>
            </a:r>
          </a:p>
          <a:p>
            <a:r>
              <a:rPr lang="ru-RU" sz="1600" dirty="0" smtClean="0"/>
              <a:t>Литература</a:t>
            </a:r>
          </a:p>
          <a:p>
            <a:endParaRPr lang="ru-RU" sz="1600" dirty="0"/>
          </a:p>
        </p:txBody>
      </p:sp>
    </p:spTree>
  </p:cSld>
  <p:clrMapOvr>
    <a:masterClrMapping/>
  </p:clrMapOvr>
  <p:transition spd="med" advClick="0" advTm="3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Марина Кравцова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ИСТОРИЯ КУЛЬТУРЫ КИТАЯ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2279866_deta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19645" y="1600200"/>
            <a:ext cx="2913710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Предлагаемое учебное пособие - первая на русском языке книга, в которой дается полная картина истории развития и состояния культуры Китая от глубокой древности до наших дней и во всех образующих ее традициях и духовных ценностях.</a:t>
            </a:r>
            <a:endParaRPr lang="ru-RU" dirty="0"/>
          </a:p>
        </p:txBody>
      </p:sp>
    </p:spTree>
  </p:cSld>
  <p:clrMapOvr>
    <a:masterClrMapping/>
  </p:clrMapOvr>
  <p:transition spd="med" advClick="0" advTm="3000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557</TotalTime>
  <Words>564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Знакомимся с новинками</vt:lpstr>
      <vt:lpstr>ЭСТАМП.  Руководство по графическим и печатным техникам. Учебное пособие</vt:lpstr>
      <vt:lpstr>Анатолий Бакушинский Линейная перспектива в искусстве и зрительном восприятии реального пространства. Учебное пособие                      </vt:lpstr>
      <vt:lpstr>Елена Плеханова.  История костюма, текстильного и ювелирного искусства. Учебное пособие</vt:lpstr>
      <vt:lpstr>Паранюшкин  Р.В. Трофимова Е.Н.  РИСУНОК ФИГУРЫ ЧЕЛОВЕКА. Учебное пособие</vt:lpstr>
      <vt:lpstr>                            </vt:lpstr>
      <vt:lpstr>Вера Калмыкова. Классический натюрморт</vt:lpstr>
      <vt:lpstr>Ксения Лис БЕСЕДЫ О СКУЛЬПТУРЕ</vt:lpstr>
      <vt:lpstr>Марина Кравцова ИСТОРИЯ КУЛЬТУРЫ КИТАЯ</vt:lpstr>
      <vt:lpstr>Николай Ростовцев Академический рисунок.  Учебное пособие</vt:lpstr>
      <vt:lpstr>Андрей Ткаченко ДЕКОРАТИВНО – ПРИКЛАДНОЕ ИСКУССТВО. КЕРАМИКА</vt:lpstr>
      <vt:lpstr>М.-М. Дюваль АНАТОМИЯ ДЛЯ ХУДОЖНИКОВ.  Учебное пособие</vt:lpstr>
      <vt:lpstr>М.-М. Дюваль АНАТОМИЯ ДЛЯ ХУДОЖНИКОВ.  Учебное пособие</vt:lpstr>
      <vt:lpstr>Н.А.Забелина  А.И.Веселова ЛОСКУТНОЕ ШИТЬЁ Учебно-методическое пособие</vt:lpstr>
      <vt:lpstr>Пантилеева.А. ОРНАМЕНТ. РЕНЕССАНС.</vt:lpstr>
      <vt:lpstr>И.Ловцова С.Горчаков ЖИВОПИСЬ. Первый год обучения. Учебное пособие для организаций дополнительного образования</vt:lpstr>
      <vt:lpstr>И.Ловцова С.Горчаков ЖИВОПИСЬ. Первый год обучения. Учебное пособие для организаций дополнительного образования</vt:lpstr>
      <vt:lpstr>Наборы репродукций</vt:lpstr>
      <vt:lpstr>Набор плакатов 15 шт.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66</cp:revision>
  <dcterms:created xsi:type="dcterms:W3CDTF">2021-09-10T03:16:35Z</dcterms:created>
  <dcterms:modified xsi:type="dcterms:W3CDTF">2021-09-14T00:05:28Z</dcterms:modified>
</cp:coreProperties>
</file>